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wmf" ContentType="image/x-wmf"/>
  <Override PartName="/ppt/media/image7.png" ContentType="image/png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notesSlides/_rels/notesSlide21.xml.rels" ContentType="application/vnd.openxmlformats-package.relationships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6F16604-D429-4199-B3FF-4D274DB5AC48}" type="slidenum"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2277BB7-FDDD-413F-AB8A-ED154D8B003B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16000" indent="-21600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8921707-4947-421C-84AB-423CE3E9D036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063597-A1E3-4339-9F80-319FFECF2C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1CA5F4F4-6426-4E21-BBE8-A722F676F86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9C5AAD6C-5A11-4B87-8E86-0C0E045D458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5BA27ED-F0D2-4781-AB20-5BB015ADEC5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9921910-90ED-4026-A30B-E002387A6EF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7E21F17-0B6A-473B-BA64-3D90CB4DBA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62ABD13-094E-4614-9E39-ECAB3C97DC0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65F9226-10C4-44BC-87B8-ACD07E82196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2AF61F8-2130-42DB-98FF-F69CD0E94EF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FB9E4AA-342B-4B1E-9ECC-A86878A49A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50ED8A54-C370-417E-9CF4-976E088BD8A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DBF4929-3010-495A-B4E6-8FD595B51E29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</a:t>
            </a: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niveau de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BDA017D-30A4-4FEC-A55D-B1DA4CE9BC1C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400AB00-121A-489A-8443-0D4CA6F8B65A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B6A4F2A-F5E4-4B0D-B099-B694E2D10834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0F2F392-60FB-4F0D-9ED1-88E5DD5DAB9D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FD4C863-49C5-44DF-B4F3-A77278B28515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7DD2043-5734-4707-800D-656A578E64A0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B49A42F-1A4B-4C37-AEF2-DFF690228C83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F045C9B-8B8B-4CC7-B703-716B6E518D1D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453495F-084B-4CA9-9592-C99C58CF59C9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7D92B2E-49D1-446A-B46B-DF9AD6D22C28}" type="slidenum">
              <a:rPr b="0" lang="fr-F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4" descr=""/>
          <p:cNvPicPr/>
          <p:nvPr/>
        </p:nvPicPr>
        <p:blipFill>
          <a:blip r:embed="rId1"/>
          <a:stretch/>
        </p:blipFill>
        <p:spPr>
          <a:xfrm>
            <a:off x="0" y="71280"/>
            <a:ext cx="9143280" cy="66430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0" y="274680"/>
            <a:ext cx="91432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SYSTÈMES DE PRODUCTION DES PINTADES (3)</a:t>
            </a:r>
            <a:br>
              <a:rPr sz="3200"/>
            </a:br>
            <a:r>
              <a:rPr b="0" lang="fr-FR" sz="3200" spc="-1" strike="noStrike">
                <a:solidFill>
                  <a:schemeClr val="accent1"/>
                </a:solidFill>
                <a:latin typeface="Times New Roman"/>
              </a:rPr>
              <a:t>L’élevage liberté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214200" y="1600200"/>
            <a:ext cx="8643240" cy="311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54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700" spc="-1" strike="noStrike">
                <a:solidFill>
                  <a:schemeClr val="dk1"/>
                </a:solidFill>
                <a:latin typeface="Times New Roman"/>
              </a:rPr>
              <a:t>L'habitat n'obéit pas aux normes de construction et ne remplit pas les conditions bioclimatiques de la reproduction.</a:t>
            </a:r>
            <a:endParaRPr b="0" lang="fr-FR" sz="27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41"/>
              </a:spcBef>
              <a:buNone/>
              <a:tabLst>
                <a:tab algn="l" pos="0"/>
              </a:tabLst>
            </a:pPr>
            <a:endParaRPr b="0" lang="fr-FR" sz="27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100000"/>
              </a:lnSpc>
              <a:spcBef>
                <a:spcPts val="541"/>
              </a:spcBef>
              <a:buNone/>
              <a:tabLst>
                <a:tab algn="l" pos="0"/>
              </a:tabLst>
            </a:pPr>
            <a:endParaRPr b="0" lang="fr-FR" sz="27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1285920" y="3133440"/>
            <a:ext cx="6428880" cy="32954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0" y="428760"/>
            <a:ext cx="9143280" cy="35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SYSTÈMES DE PRODUCTION DES PINTADES (4)</a:t>
            </a:r>
            <a:br>
              <a:rPr sz="3200"/>
            </a:br>
            <a:r>
              <a:rPr b="0" lang="fr-FR" sz="2800" spc="-1" strike="noStrike">
                <a:solidFill>
                  <a:schemeClr val="accent1"/>
                </a:solidFill>
                <a:latin typeface="Times New Roman"/>
              </a:rPr>
              <a:t>L’élevage en liberté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71280" y="1000080"/>
            <a:ext cx="8500320" cy="592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700" spc="-1" strike="noStrike">
                <a:solidFill>
                  <a:schemeClr val="dk1"/>
                </a:solidFill>
                <a:latin typeface="Times New Roman"/>
              </a:rPr>
              <a:t>Selon </a:t>
            </a:r>
            <a:r>
              <a:rPr b="0" i="1" lang="fr-FR" sz="28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(R. Sanfo et al., 2004)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Ponte saisonnière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Le sex-ratio: 3 femelle pour un mal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Age d’entré en ponte: 7 a 8 mois avec 900 -1000g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Tropicales: ponte  25 à 32 semaines, </a:t>
            </a:r>
            <a:r>
              <a:rPr b="0" lang="fr-FR" sz="28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(Ayéni, 1983)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Tempérées: 40 semaines </a:t>
            </a:r>
            <a:r>
              <a:rPr b="0" lang="fr-FR" sz="28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(Le Coz Douin, 1992)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Nombre d’œuf/fem 75 à 80 avec un poids de 35g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Couvaison: naturel (poules ou dindes)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Duré moy de couvaison: 27- 28 jours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Taux d’éclosion moy: 80 %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Poids de pintadeaux: 22 - 25g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  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Image 3" descr=""/>
          <p:cNvPicPr/>
          <p:nvPr/>
        </p:nvPicPr>
        <p:blipFill>
          <a:blip r:embed="rId1"/>
          <a:stretch/>
        </p:blipFill>
        <p:spPr>
          <a:xfrm>
            <a:off x="6357960" y="4572000"/>
            <a:ext cx="2714040" cy="2142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0" y="714240"/>
            <a:ext cx="9143280" cy="856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40000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600" spc="-1" strike="noStrike">
                <a:solidFill>
                  <a:schemeClr val="dk1"/>
                </a:solidFill>
                <a:latin typeface="Times New Roman"/>
              </a:rPr>
              <a:t>SYSTÈMES DE PRODUCTION DES PINTADES (5)</a:t>
            </a:r>
            <a:br>
              <a:rPr sz="3600"/>
            </a:br>
            <a:r>
              <a:rPr b="0" lang="fr-FR" sz="3600" spc="-1" strike="noStrike">
                <a:solidFill>
                  <a:schemeClr val="accent1"/>
                </a:solidFill>
                <a:latin typeface="Times New Roman"/>
              </a:rPr>
              <a:t>L’élevage en semi-liberté </a:t>
            </a:r>
            <a:br>
              <a:rPr sz="3600"/>
            </a:br>
            <a:r>
              <a:rPr b="0" i="1" lang="fr-FR" sz="27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Elevage de pintades Guide pratique (Centre Songhai)</a:t>
            </a:r>
            <a:r>
              <a:rPr b="0" lang="fr-FR" sz="2700" spc="-1" strike="noStrike">
                <a:solidFill>
                  <a:schemeClr val="accent1"/>
                </a:solidFill>
                <a:latin typeface="Times New Roman"/>
              </a:rPr>
              <a:t> </a:t>
            </a:r>
            <a:br>
              <a:rPr sz="2700"/>
            </a:br>
            <a:endParaRPr b="0" lang="fr-FR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60680"/>
            <a:ext cx="8228880" cy="5411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système relativement amélioré.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le bâtiment sur un terrain plat, perméable et non inondable avec 2 ou 3 rangées d'arbres à feuillage.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                          </a:t>
            </a: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De 0 à 4 semaines: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Dans la poussinière: 20/ m</a:t>
            </a:r>
            <a:r>
              <a:rPr b="0" lang="fr-FR" sz="2800" spc="-1" strike="noStrike" baseline="30000">
                <a:solidFill>
                  <a:schemeClr val="dk1"/>
                </a:solidFill>
                <a:latin typeface="Times New Roman"/>
              </a:rPr>
              <a:t>2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                          </a:t>
            </a: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De 4 à 6 semaines: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Accès à un parc (volière)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Calibri"/>
              </a:rPr>
              <a:t>                             </a:t>
            </a: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Après 6 semaines: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Agrandir le parc (volière): 10 / m</a:t>
            </a:r>
            <a:r>
              <a:rPr b="0" lang="fr-FR" sz="2800" spc="-1" strike="noStrike" baseline="30000">
                <a:solidFill>
                  <a:schemeClr val="dk1"/>
                </a:solidFill>
                <a:latin typeface="Times New Roman"/>
              </a:rPr>
              <a:t>2</a:t>
            </a: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perchoirs de 15 m/ 100 pintades,  60 cm du sol.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0" y="571320"/>
            <a:ext cx="9143280" cy="428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SYSTÈMES DE PRODUCTION DES PINTADES (6)</a:t>
            </a:r>
            <a:br>
              <a:rPr sz="3200"/>
            </a:br>
            <a:r>
              <a:rPr b="0" lang="fr-FR" sz="3200" spc="-1" strike="noStrike">
                <a:solidFill>
                  <a:schemeClr val="accent1"/>
                </a:solidFill>
                <a:latin typeface="Times New Roman"/>
              </a:rPr>
              <a:t>L’élevage en semi-liberté </a:t>
            </a:r>
            <a:br>
              <a:rPr sz="3200"/>
            </a:b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160640"/>
            <a:ext cx="8228880" cy="526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Alimentation : les produits, les sous-produit de la ferme et la provende.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Les animaux sont protégés des maladies.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Les effectifs: quelques dizaines à quelques centaines de volailles  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0" y="560520"/>
            <a:ext cx="9143280" cy="653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SYSTÈMES DE PRODUCTION DES PINTADES (7)</a:t>
            </a:r>
            <a:br>
              <a:rPr sz="3200"/>
            </a:br>
            <a:r>
              <a:rPr b="0" lang="fr-FR" sz="3200" spc="-1" strike="noStrike">
                <a:solidFill>
                  <a:schemeClr val="accent1"/>
                </a:solidFill>
                <a:latin typeface="Times New Roman"/>
              </a:rPr>
              <a:t>L’élevage en claustration</a:t>
            </a:r>
            <a:br>
              <a:rPr sz="3200"/>
            </a:b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357200"/>
            <a:ext cx="8228880" cy="435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7222"/>
          </a:bodyPr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Les pintades sont enfermées de l’étape poussin à l’étape adulte.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Race: améliorée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Bâtiment:  respecte les normes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Alimentation : la provende.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Sante: prophylaxie appropriée.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La reproduction est repartie tout au long de l’année.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Image 4" descr=""/>
          <p:cNvPicPr/>
          <p:nvPr/>
        </p:nvPicPr>
        <p:blipFill>
          <a:blip r:embed="rId1"/>
          <a:stretch/>
        </p:blipFill>
        <p:spPr>
          <a:xfrm>
            <a:off x="5357880" y="1928880"/>
            <a:ext cx="3571200" cy="29995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0" y="428760"/>
            <a:ext cx="9143280" cy="653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52777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600" spc="-1" strike="noStrike">
                <a:solidFill>
                  <a:schemeClr val="dk1"/>
                </a:solidFill>
                <a:latin typeface="Times New Roman"/>
              </a:rPr>
              <a:t>SYSTÈMES DE PRODUCTION DES PINTADES (8)</a:t>
            </a:r>
            <a:br>
              <a:rPr sz="4400"/>
            </a:br>
            <a:r>
              <a:rPr b="0" lang="fr-FR" sz="3600" spc="-1" strike="noStrike">
                <a:solidFill>
                  <a:schemeClr val="accent1"/>
                </a:solidFill>
                <a:latin typeface="Times New Roman"/>
              </a:rPr>
              <a:t>L’élevage en claustration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143000"/>
            <a:ext cx="8228880" cy="414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dk1"/>
                </a:solidFill>
                <a:latin typeface="Times New Roman"/>
              </a:rPr>
              <a:t>                                  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La durée totale de la conduite  64 à 66 semaines.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Deux phases :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3000" spc="-1" strike="noStrike">
                <a:solidFill>
                  <a:schemeClr val="dk1"/>
                </a:solidFill>
                <a:latin typeface="Times New Roman"/>
              </a:rPr>
              <a:t>d’élevage (le démarrage; la croissance);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3000" spc="-1" strike="noStrike">
                <a:solidFill>
                  <a:schemeClr val="dk1"/>
                </a:solidFill>
                <a:latin typeface="Times New Roman"/>
              </a:rPr>
              <a:t>reproductions;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0" y="857160"/>
            <a:ext cx="91432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SYSTÈMES DE PRODUCTION DES PINTADES (9)</a:t>
            </a:r>
            <a:br>
              <a:rPr sz="3200"/>
            </a:br>
            <a:r>
              <a:rPr b="0" lang="fr-FR" sz="2800" spc="-1" strike="noStrike">
                <a:solidFill>
                  <a:schemeClr val="accent1"/>
                </a:solidFill>
                <a:latin typeface="Times New Roman"/>
              </a:rPr>
              <a:t>L’élevage en claustration</a:t>
            </a:r>
            <a:br>
              <a:rPr sz="2800"/>
            </a:br>
            <a:r>
              <a:rPr b="0" lang="fr-FR" sz="2800" spc="-1" strike="noStrike">
                <a:solidFill>
                  <a:schemeClr val="accent1"/>
                </a:solidFill>
                <a:latin typeface="Times New Roman"/>
              </a:rPr>
              <a:t>- </a:t>
            </a:r>
            <a:r>
              <a:rPr b="0" lang="fr-FR" sz="2800" spc="-1" strike="noStrike">
                <a:solidFill>
                  <a:schemeClr val="dk2"/>
                </a:solidFill>
                <a:latin typeface="Times New Roman"/>
              </a:rPr>
              <a:t>phase d’élevage</a:t>
            </a:r>
            <a:br>
              <a:rPr sz="2800"/>
            </a:b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 Démarrage (8 semaines)</a:t>
            </a:r>
            <a:br>
              <a:rPr sz="2800"/>
            </a:b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Norme de démarrage</a:t>
            </a:r>
            <a:br>
              <a:rPr sz="2800"/>
            </a:b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285920"/>
            <a:ext cx="8228880" cy="528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1020"/>
              </a:spcBef>
              <a:buNone/>
              <a:tabLst>
                <a:tab algn="l" pos="0"/>
              </a:tabLst>
            </a:pPr>
            <a:endParaRPr b="0" lang="fr-FR" sz="5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7" name="Tableau 4"/>
          <p:cNvGraphicFramePr/>
          <p:nvPr/>
        </p:nvGraphicFramePr>
        <p:xfrm>
          <a:off x="1040760" y="2665440"/>
          <a:ext cx="7101720" cy="3906720"/>
        </p:xfrm>
        <a:graphic>
          <a:graphicData uri="http://schemas.openxmlformats.org/drawingml/2006/table">
            <a:tbl>
              <a:tblPr/>
              <a:tblGrid>
                <a:gridCol w="1183680"/>
                <a:gridCol w="1183680"/>
                <a:gridCol w="1183680"/>
                <a:gridCol w="1183680"/>
                <a:gridCol w="1183680"/>
                <a:gridCol w="1183680"/>
              </a:tblGrid>
              <a:tr h="7020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16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Age (sem)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1" lang="fr-FR" sz="1600" spc="-1" strike="noStrike">
                          <a:solidFill>
                            <a:schemeClr val="lt1"/>
                          </a:solidFill>
                          <a:latin typeface="Times New Roman"/>
                          <a:ea typeface="Calibri"/>
                        </a:rPr>
                        <a:t>T°</a:t>
                      </a:r>
                      <a:r>
                        <a:rPr b="1" lang="fr-FR" sz="1600" spc="-1" strike="noStrike" baseline="30000">
                          <a:solidFill>
                            <a:schemeClr val="lt1"/>
                          </a:solidFill>
                          <a:latin typeface="Times New Roman"/>
                          <a:ea typeface="Calibri"/>
                        </a:rPr>
                        <a:t>C</a:t>
                      </a:r>
                      <a:r>
                        <a:rPr b="1" lang="fr-FR" sz="1600" spc="-1" strike="noStrike">
                          <a:solidFill>
                            <a:schemeClr val="lt1"/>
                          </a:solidFill>
                          <a:latin typeface="Times New Roman"/>
                          <a:ea typeface="Calibri"/>
                        </a:rPr>
                        <a:t> ss radiant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1" lang="fr-FR" sz="1600" spc="-1" strike="noStrike">
                          <a:solidFill>
                            <a:schemeClr val="lt1"/>
                          </a:solidFill>
                          <a:latin typeface="Times New Roman"/>
                          <a:ea typeface="Calibri"/>
                        </a:rPr>
                        <a:t>T°</a:t>
                      </a:r>
                      <a:r>
                        <a:rPr b="1" lang="fr-FR" sz="1600" spc="-1" strike="noStrike" baseline="30000">
                          <a:solidFill>
                            <a:schemeClr val="lt1"/>
                          </a:solidFill>
                          <a:latin typeface="Times New Roman"/>
                          <a:ea typeface="Calibri"/>
                        </a:rPr>
                        <a:t>C</a:t>
                      </a:r>
                      <a:r>
                        <a:rPr b="1" lang="fr-FR" sz="1600" spc="-1" strike="noStrike">
                          <a:solidFill>
                            <a:schemeClr val="lt1"/>
                          </a:solidFill>
                          <a:latin typeface="Times New Roman"/>
                          <a:ea typeface="Calibri"/>
                        </a:rPr>
                        <a:t>  ambiant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1" lang="fr-FR" sz="1600" spc="-1" strike="noStrike">
                          <a:solidFill>
                            <a:schemeClr val="lt1"/>
                          </a:solidFill>
                          <a:latin typeface="Times New Roman"/>
                          <a:ea typeface="Calibri"/>
                        </a:rPr>
                        <a:t>mangeoire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fr-FR" sz="16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Abreuvoir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1" lang="fr-FR" sz="1600" spc="-1" strike="noStrike">
                          <a:solidFill>
                            <a:schemeClr val="lt1"/>
                          </a:solidFill>
                          <a:latin typeface="Times New Roman"/>
                          <a:ea typeface="Calibri"/>
                        </a:rPr>
                        <a:t>Luminosité</a:t>
                      </a:r>
                      <a:endParaRPr b="0" lang="fr-FR" sz="16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724680"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</a:t>
                      </a:r>
                      <a:r>
                        <a:rPr b="0" lang="fr-FR" sz="1600" spc="-1" strike="noStrike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ere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35  - 38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27  - 29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    </a:t>
                      </a: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1Asst   40cm /60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1abr 5L /60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1Piptt /15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15-30 lux, 3-4 w/m2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724680"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</a:t>
                      </a:r>
                      <a:r>
                        <a:rPr b="0" lang="fr-FR" sz="1600" spc="-1" strike="noStrike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eme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32 - 35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26  - 28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6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6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15 lux, 3w/m2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724680"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</a:t>
                      </a:r>
                      <a:r>
                        <a:rPr b="0" lang="fr-FR" sz="1600" spc="-1" strike="noStrike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eme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29 - 32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25  - 27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6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6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10 lux, 2w/m2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1029960"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4</a:t>
                      </a:r>
                      <a:r>
                        <a:rPr b="0" lang="fr-FR" sz="1600" spc="-1" strike="noStrike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eme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27  - 30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25 -  27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6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fr-FR" sz="16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 lux, 0.5 à 1w/m2</a:t>
                      </a: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b="0" lang="fr-FR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8" name="Image 5" descr=""/>
          <p:cNvPicPr/>
          <p:nvPr/>
        </p:nvPicPr>
        <p:blipFill>
          <a:blip r:embed="rId1"/>
          <a:stretch/>
        </p:blipFill>
        <p:spPr>
          <a:xfrm>
            <a:off x="6404760" y="539280"/>
            <a:ext cx="2738520" cy="2031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0" y="846000"/>
            <a:ext cx="9143280" cy="58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31111" lnSpcReduction="20000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400" spc="-1" strike="noStrike">
                <a:solidFill>
                  <a:schemeClr val="dk1"/>
                </a:solidFill>
                <a:latin typeface="Times New Roman"/>
              </a:rPr>
              <a:t>SYSTÈMES DE PRODUCTION DES PINTADES (10)</a:t>
            </a:r>
            <a:br>
              <a:rPr sz="3400"/>
            </a:br>
            <a:r>
              <a:rPr b="0" lang="fr-FR" sz="3200" spc="-1" strike="noStrike">
                <a:solidFill>
                  <a:schemeClr val="accent1"/>
                </a:solidFill>
                <a:latin typeface="Times New Roman"/>
              </a:rPr>
              <a:t>L’élevage en claustration</a:t>
            </a:r>
            <a:br>
              <a:rPr sz="3200"/>
            </a:br>
            <a:r>
              <a:rPr b="0" lang="fr-FR" sz="3200" spc="-1" strike="noStrike">
                <a:solidFill>
                  <a:schemeClr val="accent1"/>
                </a:solidFill>
                <a:latin typeface="Times New Roman"/>
              </a:rPr>
              <a:t>- </a:t>
            </a:r>
            <a:r>
              <a:rPr b="0" lang="fr-FR" sz="3100" spc="-1" strike="noStrike">
                <a:solidFill>
                  <a:schemeClr val="dk2"/>
                </a:solidFill>
                <a:latin typeface="Times New Roman"/>
              </a:rPr>
              <a:t>Phase d’élevage</a:t>
            </a:r>
            <a:br>
              <a:rPr sz="2800"/>
            </a:b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Démarrage (8 semaines)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0" y="1857240"/>
            <a:ext cx="9143280" cy="50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3"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Densité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0J –  4</a:t>
            </a:r>
            <a:r>
              <a:rPr b="0" lang="fr-FR" sz="2800" spc="-1" strike="noStrike" baseline="30000">
                <a:solidFill>
                  <a:schemeClr val="dk1"/>
                </a:solidFill>
                <a:latin typeface="Times New Roman"/>
              </a:rPr>
              <a:t>eme</a:t>
            </a: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 semaines 30 pintadeaux par m².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5</a:t>
            </a:r>
            <a:r>
              <a:rPr b="0" lang="fr-FR" sz="2800" spc="-1" strike="noStrike" baseline="30000">
                <a:solidFill>
                  <a:schemeClr val="dk1"/>
                </a:solidFill>
                <a:latin typeface="Times New Roman"/>
              </a:rPr>
              <a:t>eme</a:t>
            </a: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 – 8</a:t>
            </a:r>
            <a:r>
              <a:rPr b="0" lang="fr-FR" sz="2800" spc="-1" strike="noStrike" baseline="30000">
                <a:solidFill>
                  <a:schemeClr val="dk1"/>
                </a:solidFill>
                <a:latin typeface="Times New Roman"/>
              </a:rPr>
              <a:t>eme </a:t>
            </a: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semaines 20 pintadeaux  par m²</a:t>
            </a:r>
            <a:r>
              <a:rPr b="0" lang="fr-FR" sz="2400" spc="-1" strike="noStrike">
                <a:solidFill>
                  <a:schemeClr val="dk1"/>
                </a:solidFill>
                <a:latin typeface="Times New Roman"/>
              </a:rPr>
              <a:t>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Litière (15 cm)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copeaux  dépoussiérés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paille (enfouissements et étouffements)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Concentration énergétique et protéique de la ration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2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     </a:t>
            </a: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2902 kcal/kg  et  24 % de protéines brute </a:t>
            </a:r>
            <a:r>
              <a:rPr b="0" lang="fr-FR" sz="28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(Larbier et Leclercq,1992)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2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2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0" y="785880"/>
            <a:ext cx="9143280" cy="64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23333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400" spc="-1" strike="noStrike">
                <a:solidFill>
                  <a:schemeClr val="dk1"/>
                </a:solidFill>
                <a:latin typeface="Times New Roman"/>
              </a:rPr>
              <a:t>SYSTÈMES DE PRODUCTION DES PINTADES (11)</a:t>
            </a:r>
            <a:r>
              <a:rPr b="0" lang="fr-FR" sz="3400" spc="-1" strike="noStrike">
                <a:solidFill>
                  <a:schemeClr val="dk2"/>
                </a:solidFill>
                <a:latin typeface="Times New Roman"/>
              </a:rPr>
              <a:t> </a:t>
            </a:r>
            <a:br>
              <a:rPr sz="3400"/>
            </a:br>
            <a:r>
              <a:rPr b="0" lang="fr-FR" sz="2800" spc="-1" strike="noStrike">
                <a:solidFill>
                  <a:schemeClr val="accent1"/>
                </a:solidFill>
                <a:latin typeface="Times New Roman"/>
              </a:rPr>
              <a:t> </a:t>
            </a:r>
            <a:r>
              <a:rPr b="0" lang="fr-FR" sz="3100" spc="-1" strike="noStrike">
                <a:solidFill>
                  <a:schemeClr val="accent1"/>
                </a:solidFill>
                <a:latin typeface="Times New Roman"/>
              </a:rPr>
              <a:t>L’élevage en claustration </a:t>
            </a:r>
            <a:br>
              <a:rPr sz="2800"/>
            </a:br>
            <a:r>
              <a:rPr b="0" lang="fr-FR" sz="2800" spc="-1" strike="noStrike">
                <a:solidFill>
                  <a:schemeClr val="accent1"/>
                </a:solidFill>
                <a:latin typeface="Times New Roman"/>
              </a:rPr>
              <a:t>- </a:t>
            </a:r>
            <a:r>
              <a:rPr b="0" lang="fr-FR" sz="3100" spc="-1" strike="noStrike">
                <a:solidFill>
                  <a:schemeClr val="dk2"/>
                </a:solidFill>
                <a:latin typeface="Times New Roman"/>
              </a:rPr>
              <a:t>Phase d’élevage</a:t>
            </a:r>
            <a:br>
              <a:rPr sz="2800"/>
            </a:b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Croissance ( 9 à 35 semaine)</a:t>
            </a:r>
            <a:br>
              <a:rPr sz="2800"/>
            </a:b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785960"/>
            <a:ext cx="8228880" cy="40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Densité: 13 / m²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Normes d’alim : 3-4 cm linéaire/sujet,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Normes d’abreuvement : 2-2.5 cm/sujet,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Concentration énergétique  de la ration 2914 kcal/kg et 20% de protéines brute </a:t>
            </a:r>
            <a:r>
              <a:rPr b="0" lang="fr-FR" sz="28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(Larbier et Leclercq,1992)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0" y="488880"/>
            <a:ext cx="9143280" cy="58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37222" lnSpcReduction="10000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400" spc="-1" strike="noStrike">
                <a:solidFill>
                  <a:schemeClr val="dk1"/>
                </a:solidFill>
                <a:latin typeface="Times New Roman"/>
              </a:rPr>
              <a:t>SYSTÈMES DE PRODUCTION DES PINTADES (12)</a:t>
            </a:r>
            <a:br>
              <a:rPr sz="3400"/>
            </a:br>
            <a:r>
              <a:rPr b="0" lang="fr-FR" sz="3100" spc="-1" strike="noStrike">
                <a:solidFill>
                  <a:schemeClr val="accent1"/>
                </a:solidFill>
                <a:latin typeface="Times New Roman"/>
              </a:rPr>
              <a:t> L’élevage en claustration </a:t>
            </a:r>
            <a:br>
              <a:rPr sz="3100"/>
            </a:br>
            <a:r>
              <a:rPr b="0" lang="fr-FR" sz="3100" spc="-1" strike="noStrike">
                <a:solidFill>
                  <a:schemeClr val="dk2"/>
                </a:solidFill>
                <a:latin typeface="Times New Roman"/>
              </a:rPr>
              <a:t>Reproduction (36 à 66 semaine)</a:t>
            </a:r>
            <a:endParaRPr b="0" lang="fr-FR" sz="3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0" y="1428840"/>
            <a:ext cx="9143280" cy="478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33888" lnSpcReduction="10000"/>
          </a:bodyPr>
          <a:p>
            <a:pPr marL="343080" indent="-343080" defTabSz="914400">
              <a:lnSpc>
                <a:spcPct val="170000"/>
              </a:lnSpc>
              <a:spcBef>
                <a:spcPts val="172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8600" spc="-1" strike="noStrike">
                <a:solidFill>
                  <a:schemeClr val="dk1"/>
                </a:solidFill>
                <a:latin typeface="Times New Roman"/>
              </a:rPr>
              <a:t>Densité:  3 à 5 / m²</a:t>
            </a:r>
            <a:endParaRPr b="0" lang="fr-FR" sz="8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70000"/>
              </a:lnSpc>
              <a:spcBef>
                <a:spcPts val="172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8600" spc="-1" strike="noStrike">
                <a:solidFill>
                  <a:schemeClr val="dk1"/>
                </a:solidFill>
                <a:latin typeface="Times New Roman"/>
              </a:rPr>
              <a:t>Mangeoire: 10 à12 cm/sujet </a:t>
            </a:r>
            <a:endParaRPr b="0" lang="fr-FR" sz="8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70000"/>
              </a:lnSpc>
              <a:spcBef>
                <a:spcPts val="172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8600" spc="-1" strike="noStrike">
                <a:solidFill>
                  <a:schemeClr val="dk1"/>
                </a:solidFill>
                <a:latin typeface="Times New Roman"/>
              </a:rPr>
              <a:t>Abreuvoir :  3 à 5 cm/sujet </a:t>
            </a:r>
            <a:endParaRPr b="0" lang="fr-FR" sz="8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70000"/>
              </a:lnSpc>
              <a:spcBef>
                <a:spcPts val="172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8600" spc="-1" strike="noStrike">
                <a:solidFill>
                  <a:schemeClr val="dk1"/>
                </a:solidFill>
                <a:latin typeface="Times New Roman"/>
              </a:rPr>
              <a:t>Concentration énergétique et protéique de la ration 2910 kcal/kg et 15% de protéines brute</a:t>
            </a:r>
            <a:r>
              <a:rPr b="0" lang="fr-FR" sz="86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lang="fr-FR" sz="86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(Larbier et Leclercq,1992)</a:t>
            </a:r>
            <a:endParaRPr b="0" lang="fr-FR" sz="8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70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fr-FR" sz="7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70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fr-FR" sz="7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602080"/>
            <a:ext cx="7771680" cy="1469160"/>
          </a:xfrm>
          <a:prstGeom prst="rect">
            <a:avLst/>
          </a:prstGeom>
          <a:noFill/>
          <a:ln w="0">
            <a:noFill/>
          </a:ln>
          <a:effectLst>
            <a:outerShdw dist="241051" dir="11518873" blurRad="184320" rotWithShape="0">
              <a:srgbClr val="000000">
                <a:alpha val="18000"/>
              </a:srgbClr>
            </a:outerShdw>
          </a:effectLst>
        </p:spPr>
        <p:txBody>
          <a:bodyPr lIns="91440" rIns="91440" tIns="45720" bIns="45720" anchor="ctr">
            <a:normAutofit fontScale="62222" lnSpcReduction="20000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4400" spc="-1" strike="noStrike">
                <a:solidFill>
                  <a:schemeClr val="accent1">
                    <a:lumMod val="50000"/>
                  </a:schemeClr>
                </a:solidFill>
                <a:latin typeface="comic"/>
              </a:rPr>
              <a:t>Technique de conduite d’élevages des pintades</a:t>
            </a:r>
            <a:br>
              <a:rPr sz="4400"/>
            </a:br>
            <a:br>
              <a:rPr sz="4400"/>
            </a:br>
            <a:r>
              <a:rPr b="1" lang="fr-FR" sz="4400" spc="-1" strike="noStrike">
                <a:solidFill>
                  <a:schemeClr val="accent1">
                    <a:lumMod val="50000"/>
                  </a:schemeClr>
                </a:solidFill>
                <a:latin typeface="comic"/>
              </a:rPr>
              <a:t>Dr Noubandiguim Moise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0" y="714240"/>
            <a:ext cx="9143280" cy="64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100" spc="-1" strike="noStrike">
                <a:solidFill>
                  <a:schemeClr val="dk1"/>
                </a:solidFill>
                <a:latin typeface="Times New Roman"/>
              </a:rPr>
              <a:t>SYSTÈMES DE PRODUCTION DES PINTADES (13)</a:t>
            </a:r>
            <a:br>
              <a:rPr sz="3100"/>
            </a:br>
            <a:r>
              <a:rPr b="0" lang="fr-FR" sz="2800" spc="-1" strike="noStrike">
                <a:solidFill>
                  <a:schemeClr val="accent1"/>
                </a:solidFill>
                <a:latin typeface="Times New Roman"/>
              </a:rPr>
              <a:t> L’élevage en claustration </a:t>
            </a:r>
            <a:br>
              <a:rPr sz="2800"/>
            </a:br>
            <a:r>
              <a:rPr b="0" lang="fr-FR" sz="2800" spc="-1" strike="noStrike">
                <a:solidFill>
                  <a:schemeClr val="dk2"/>
                </a:solidFill>
                <a:latin typeface="Times New Roman"/>
              </a:rPr>
              <a:t>Reproduction (36 à 66 semaine)</a:t>
            </a:r>
            <a:br>
              <a:rPr sz="2800"/>
            </a:b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785960"/>
            <a:ext cx="8043120" cy="50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1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Selon</a:t>
            </a:r>
            <a:r>
              <a:rPr b="0" lang="fr-FR" sz="28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lang="fr-FR" sz="28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(Dahouda, 2003</a:t>
            </a:r>
            <a:r>
              <a:rPr b="0" lang="fr-FR" sz="2800" spc="-1" strike="noStrike">
                <a:solidFill>
                  <a:schemeClr val="accent6">
                    <a:lumMod val="75000"/>
                  </a:schemeClr>
                </a:solidFill>
                <a:latin typeface="Calibri"/>
              </a:rPr>
              <a:t>).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1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Age au premier œuf:30 - 31 semaines avec 1220g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1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La production d’œufs  moyenne: 180/ femelle, avec  un  poids moy de 46 - 48g.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1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Couvaison artificielle: (incubateur)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1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Durée de couvaison :26 à 27j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1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Taux d’éclosion:  90 à 95%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1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Poids de pintadeaux: 30g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367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FACTEURS DE RISQUES SANITAIRES (1)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143000"/>
            <a:ext cx="8228880" cy="542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50000"/>
              </a:lnSpc>
              <a:spcBef>
                <a:spcPts val="54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700" spc="-1" strike="noStrike">
                <a:solidFill>
                  <a:schemeClr val="dk1"/>
                </a:solidFill>
                <a:latin typeface="Times New Roman"/>
              </a:rPr>
              <a:t>Capacité  voler : « désailage » ou élevage en volières</a:t>
            </a:r>
            <a:endParaRPr b="0" lang="fr-FR" sz="27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4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7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fr-FR" sz="2700" spc="-1" strike="noStrike">
                <a:solidFill>
                  <a:schemeClr val="dk1"/>
                </a:solidFill>
                <a:latin typeface="Times New Roman"/>
              </a:rPr>
              <a:t>Comportement de grattage → poussière importante</a:t>
            </a:r>
            <a:endParaRPr b="0" lang="fr-FR" sz="27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4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7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fr-FR" sz="2700" spc="-1" strike="noStrike">
                <a:solidFill>
                  <a:schemeClr val="dk1"/>
                </a:solidFill>
                <a:latin typeface="Times New Roman"/>
              </a:rPr>
              <a:t>GMQ élevé au démarrage favorise les troubles osseux et fragilise la structure de la peau</a:t>
            </a:r>
            <a:endParaRPr b="0" lang="fr-FR" sz="27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4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7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fr-FR" sz="2700" spc="-1" strike="noStrike">
                <a:solidFill>
                  <a:schemeClr val="dk1"/>
                </a:solidFill>
                <a:latin typeface="Times New Roman"/>
              </a:rPr>
              <a:t>Aliments très énergétiques en finition (&gt;3200 kcal) → engraissement excessifs et favorisent lésions de peau </a:t>
            </a:r>
            <a:endParaRPr b="0" lang="fr-FR" sz="27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41"/>
              </a:spcBef>
              <a:buNone/>
              <a:tabLst>
                <a:tab algn="l" pos="0"/>
              </a:tabLst>
            </a:pPr>
            <a:r>
              <a:rPr b="0" lang="fr-FR" sz="2700" spc="-1" strike="noStrike">
                <a:solidFill>
                  <a:schemeClr val="dk1"/>
                </a:solidFill>
                <a:latin typeface="Times New Roman"/>
              </a:rPr>
              <a:t>      </a:t>
            </a:r>
            <a:r>
              <a:rPr b="0" lang="fr-FR" sz="2700" spc="-1" strike="noStrike">
                <a:solidFill>
                  <a:schemeClr val="dk1"/>
                </a:solidFill>
                <a:latin typeface="Times New Roman"/>
              </a:rPr>
              <a:t>( pintades chair)</a:t>
            </a:r>
            <a:endParaRPr b="0" lang="fr-FR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51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FACTEURS DE RISQUES SANITAIRES (2)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285920"/>
            <a:ext cx="8228880" cy="535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Les maladies causes de mortalité dans les élevages.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La pintade  résistante à un certain nombre de maladie.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Principales maladies bactériennes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Salmonelloses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Syndrome coryza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Principales maladies parasitaires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Coccidiose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Trichomonose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Times New Roman"/>
              </a:rPr>
              <a:t>    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72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FACTEURS DE RISQUES SANITAIRES (3)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31920"/>
            <a:ext cx="8228880" cy="391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4999"/>
          </a:bodyPr>
          <a:p>
            <a:pPr marL="343080" indent="-343080" defTabSz="914400">
              <a:lnSpc>
                <a:spcPct val="150000"/>
              </a:lnSpc>
              <a:spcBef>
                <a:spcPts val="90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4500" spc="-1" strike="noStrike">
                <a:solidFill>
                  <a:schemeClr val="dk1"/>
                </a:solidFill>
                <a:latin typeface="Times New Roman"/>
              </a:rPr>
              <a:t>Principales maladies virales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5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4500" spc="-1" strike="noStrike">
                <a:solidFill>
                  <a:schemeClr val="dk1"/>
                </a:solidFill>
                <a:latin typeface="Times New Roman"/>
              </a:rPr>
              <a:t>Newcastle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5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4500" spc="-1" strike="noStrike">
                <a:solidFill>
                  <a:schemeClr val="dk1"/>
                </a:solidFill>
                <a:latin typeface="Times New Roman"/>
              </a:rPr>
              <a:t>Variole</a:t>
            </a:r>
            <a:endParaRPr b="0" lang="fr-FR" sz="45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 defTabSz="91440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chemeClr val="dk1"/>
                </a:solidFill>
                <a:latin typeface="Calibri"/>
              </a:rPr>
              <a:t> 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28760" y="285840"/>
            <a:ext cx="8228880" cy="58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chemeClr val="dk1"/>
                </a:solidFill>
                <a:latin typeface="Times New Roman"/>
              </a:rPr>
              <a:t>CONCLUSION (1)</a:t>
            </a:r>
            <a:br>
              <a:rPr sz="3200"/>
            </a:b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214200" y="1000080"/>
            <a:ext cx="8643240" cy="512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L’élevage de la pintade: milieu rural qu’en station, pose de nombreuses contraintes, des solutions adéquates doivent être apportées.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contraintes majeures : mode de conduite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En station: stress ,d’étouffement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6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En liberté: des mortalités massives (de 0 à 2 mois)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1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chemeClr val="dk1"/>
                </a:solidFill>
                <a:latin typeface="Calibri"/>
              </a:rPr>
              <a:t>          </a:t>
            </a: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pluies intenses et froid, pathologies, parasitaires,   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1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          </a:t>
            </a: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alimentation inadéquate     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Flèche droite 3"/>
          <p:cNvSpPr/>
          <p:nvPr/>
        </p:nvSpPr>
        <p:spPr>
          <a:xfrm>
            <a:off x="571320" y="4857840"/>
            <a:ext cx="467280" cy="143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27000" bIns="27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chemeClr val="dk1"/>
                </a:solidFill>
                <a:latin typeface="Times New Roman"/>
              </a:rPr>
              <a:t>CONCLUSION (2)</a:t>
            </a:r>
            <a:br>
              <a:rPr sz="3200"/>
            </a:b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0" y="1357200"/>
            <a:ext cx="9143280" cy="445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Des solutions simples doivent être prise: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Amélioration de la couverture sanitaire depuis le jeune âge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Amélioration de l’habitat et du matériel d'élevage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Amélioration de l’alimentation.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32860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6666" lnSpcReduction="20000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400" spc="-1" strike="noStrike">
                <a:solidFill>
                  <a:schemeClr val="accent1">
                    <a:lumMod val="50000"/>
                  </a:schemeClr>
                </a:solidFill>
                <a:latin typeface="comic"/>
              </a:rPr>
              <a:t>Merci de votre aimable attention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51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chemeClr val="accent1"/>
                </a:solidFill>
                <a:latin typeface="Times New Roman"/>
              </a:rPr>
              <a:t>PLAN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57120" y="1143000"/>
            <a:ext cx="8328960" cy="521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2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    </a:t>
            </a: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I- </a:t>
            </a:r>
            <a:r>
              <a:rPr b="0" lang="fr-FR" sz="3000" spc="-1" strike="noStrike">
                <a:solidFill>
                  <a:schemeClr val="dk1"/>
                </a:solidFill>
                <a:latin typeface="Times New Roman"/>
              </a:rPr>
              <a:t>INTRODUCTION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2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fr-FR" sz="3000" spc="-1" strike="noStrike">
                <a:solidFill>
                  <a:schemeClr val="dk1"/>
                </a:solidFill>
                <a:latin typeface="Times New Roman"/>
              </a:rPr>
              <a:t>   </a:t>
            </a:r>
            <a:r>
              <a:rPr b="0" lang="fr-FR" sz="3000" spc="-1" strike="noStrike">
                <a:solidFill>
                  <a:schemeClr val="dk1"/>
                </a:solidFill>
                <a:latin typeface="Times New Roman"/>
              </a:rPr>
              <a:t>II- SYSTÈMES DE PRODUCTION 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2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fr-FR" sz="3000" spc="-1" strike="noStrike">
                <a:solidFill>
                  <a:schemeClr val="dk1"/>
                </a:solidFill>
                <a:latin typeface="Times New Roman"/>
              </a:rPr>
              <a:t>  </a:t>
            </a:r>
            <a:r>
              <a:rPr b="0" lang="fr-FR" sz="3000" spc="-1" strike="noStrike">
                <a:solidFill>
                  <a:schemeClr val="dk1"/>
                </a:solidFill>
                <a:latin typeface="Times New Roman"/>
              </a:rPr>
              <a:t>III- FACTEURS DE RISQUES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2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fr-FR" sz="3000" spc="-1" strike="noStrike">
                <a:solidFill>
                  <a:schemeClr val="dk1"/>
                </a:solidFill>
                <a:latin typeface="Times New Roman"/>
              </a:rPr>
              <a:t>  </a:t>
            </a:r>
            <a:r>
              <a:rPr b="0" lang="fr-FR" sz="3000" spc="-1" strike="noStrike">
                <a:solidFill>
                  <a:schemeClr val="dk1"/>
                </a:solidFill>
                <a:latin typeface="Times New Roman"/>
              </a:rPr>
              <a:t>IV- CONCLUSION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43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5000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INTRODUCTION (1)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0" y="785880"/>
            <a:ext cx="9143280" cy="5571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Origine: régions herbeuses et boisées de l’Afrique sub-saharienne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Les entités écologiques exceptés les forêts denses et les déserts de sable </a:t>
            </a:r>
            <a:r>
              <a:rPr b="0" lang="fr-FR" sz="28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(Yindo,1997).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En Afrique: en liberté, dans les régions sahélo-soudaniennes.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Les pays tempérés             des débouchés non négligeables.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Flèche droite 3"/>
          <p:cNvSpPr/>
          <p:nvPr/>
        </p:nvSpPr>
        <p:spPr>
          <a:xfrm>
            <a:off x="3214800" y="5286240"/>
            <a:ext cx="713520" cy="14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6280" bIns="2628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2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43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5000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INTRODUCTION (2)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0" y="1214280"/>
            <a:ext cx="9143280" cy="45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Ordre des  Gallinacés, Sous-ordre des Alectoropodes Famille des Numidés, </a:t>
            </a:r>
            <a:r>
              <a:rPr b="0" lang="fr-FR" sz="28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(Ayorinde,1991)</a:t>
            </a: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Espèce: </a:t>
            </a:r>
            <a:r>
              <a:rPr b="0" i="1" lang="fr-FR" sz="2800" spc="-1" strike="noStrike">
                <a:solidFill>
                  <a:schemeClr val="dk1"/>
                </a:solidFill>
                <a:latin typeface="Times New Roman"/>
              </a:rPr>
              <a:t>Numida meleagris           </a:t>
            </a: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commeriale </a:t>
            </a:r>
            <a:r>
              <a:rPr b="0" lang="fr-FR" sz="28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(Ayeni,1983)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Elevage: en divagation, en semi-liberté et en claustration totale       des œufs à couver, des œufs de consommation et de la viande.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Flèche droite 5"/>
          <p:cNvSpPr/>
          <p:nvPr/>
        </p:nvSpPr>
        <p:spPr>
          <a:xfrm>
            <a:off x="1357200" y="4357800"/>
            <a:ext cx="356400" cy="14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6280" bIns="2628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8" name="Flèche droite 6"/>
          <p:cNvSpPr/>
          <p:nvPr/>
        </p:nvSpPr>
        <p:spPr>
          <a:xfrm>
            <a:off x="4500720" y="2928960"/>
            <a:ext cx="503280" cy="14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6280" bIns="2628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0040" y="142920"/>
            <a:ext cx="8228880" cy="499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INTRODUCTION (3)</a:t>
            </a:r>
            <a:br>
              <a:rPr sz="2800"/>
            </a:br>
            <a:r>
              <a:rPr b="0" lang="fr-FR" sz="2800" spc="-1" strike="noStrike">
                <a:solidFill>
                  <a:schemeClr val="accent1"/>
                </a:solidFill>
                <a:latin typeface="Times New Roman"/>
              </a:rPr>
              <a:t>Morphologie de la pintade commune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214200" y="928800"/>
            <a:ext cx="4280760" cy="571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1666"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Taille : 60 cm, 2kg;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Tête nue, surmontée d’une protubérance cornée;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Le bec est court et robuste;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Les barbillons: a convexité postéro latérale;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Le cou, très fin s’élargit en cône vers la base.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la poitrine qui est long et profonde;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Les ailes sont moyennes;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La queue est courte;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Les pattes dépourvues d’ergot, terminées par trois doigts;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Espace réservé du contenu 4" descr=""/>
          <p:cNvPicPr/>
          <p:nvPr/>
        </p:nvPicPr>
        <p:blipFill>
          <a:blip r:embed="rId1"/>
          <a:stretch/>
        </p:blipFill>
        <p:spPr>
          <a:xfrm flipH="1">
            <a:off x="4572720" y="1143000"/>
            <a:ext cx="4071240" cy="52855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571320"/>
            <a:ext cx="8228880" cy="64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64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INTRODUCTION (4)</a:t>
            </a:r>
            <a:br>
              <a:rPr sz="2800"/>
            </a:br>
            <a:r>
              <a:rPr b="0" lang="fr-FR" sz="2800" spc="-1" strike="noStrike">
                <a:solidFill>
                  <a:schemeClr val="accent1"/>
                </a:solidFill>
                <a:latin typeface="Times New Roman"/>
              </a:rPr>
              <a:t>Intérêts de l’élevage des pintades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0" y="1357200"/>
            <a:ext cx="9143280" cy="457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une croissance rapide;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bonnes gardiennes et luttent contre les d'insectes. 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viande ferme et parfumée est réputée pour sa saveur  gibier.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Rendement en viande élevé </a:t>
            </a:r>
            <a:r>
              <a:rPr b="0" lang="fr-FR" sz="28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(Cauchard, 1971)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La chair plus appréciée que celle du poulet.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taux protéine supérieure et plus de calories </a:t>
            </a:r>
            <a:r>
              <a:rPr b="0" lang="fr-FR" sz="28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IEMVT (1983)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fumier               la fabrication de compost  biogaz.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Flèche droite 3"/>
          <p:cNvSpPr/>
          <p:nvPr/>
        </p:nvSpPr>
        <p:spPr>
          <a:xfrm>
            <a:off x="1643040" y="6000840"/>
            <a:ext cx="785160" cy="213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500040"/>
            <a:ext cx="8228880" cy="57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SYSTÈMES DE PRODUCTION DES PINTADES (1)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071720"/>
            <a:ext cx="8228880" cy="492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3333"/>
          </a:bodyPr>
          <a:p>
            <a:pPr marL="343080" indent="-343080" defTabSz="914400">
              <a:lnSpc>
                <a:spcPct val="17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3000" spc="-1" strike="noStrike">
                <a:solidFill>
                  <a:schemeClr val="dk1"/>
                </a:solidFill>
                <a:latin typeface="Times New Roman"/>
              </a:rPr>
              <a:t>Deux système de production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7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fr-FR" sz="30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fr-FR" sz="3000" spc="-1" strike="noStrike">
                <a:solidFill>
                  <a:schemeClr val="dk1"/>
                </a:solidFill>
                <a:latin typeface="Times New Roman"/>
              </a:rPr>
              <a:t>Traditionnel 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7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000" spc="-1" strike="noStrike">
                <a:solidFill>
                  <a:schemeClr val="dk1"/>
                </a:solidFill>
                <a:latin typeface="Times New Roman"/>
              </a:rPr>
              <a:t>L’élevage en liberté;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7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fr-FR" sz="3000" spc="-1" strike="noStrike">
                <a:solidFill>
                  <a:schemeClr val="dk1"/>
                </a:solidFill>
                <a:latin typeface="Times New Roman"/>
              </a:rPr>
              <a:t>Amélioré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7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000" spc="-1" strike="noStrike">
                <a:solidFill>
                  <a:schemeClr val="dk1"/>
                </a:solidFill>
                <a:latin typeface="Times New Roman"/>
              </a:rPr>
              <a:t>L’élevage en semi-liberté; 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 defTabSz="914400">
              <a:lnSpc>
                <a:spcPct val="17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000" spc="-1" strike="noStrike">
                <a:solidFill>
                  <a:schemeClr val="dk1"/>
                </a:solidFill>
                <a:latin typeface="Times New Roman"/>
              </a:rPr>
              <a:t>L’élevage en claustration;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 defTabSz="914400">
              <a:lnSpc>
                <a:spcPct val="2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0" y="571320"/>
            <a:ext cx="9143280" cy="499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chemeClr val="dk1"/>
                </a:solidFill>
                <a:latin typeface="Times New Roman"/>
              </a:rPr>
              <a:t>SYSTÈMES DE PRODUCTION DES PINTADES (2)</a:t>
            </a:r>
            <a:br>
              <a:rPr sz="3200"/>
            </a:br>
            <a:r>
              <a:rPr b="0" lang="fr-FR" sz="3200" spc="-1" strike="noStrike">
                <a:solidFill>
                  <a:schemeClr val="accent1"/>
                </a:solidFill>
                <a:latin typeface="Times New Roman"/>
              </a:rPr>
              <a:t>L’élevage en liberté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214280"/>
            <a:ext cx="8228880" cy="492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Largement répandu en Afrique. 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Races: locales 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Vit en liberté totale. 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pas de système de chauffage des pintadeaux .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Taux mortalité : &gt; 50%, </a:t>
            </a:r>
            <a:r>
              <a:rPr b="0" i="1" lang="fr-FR" sz="28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( </a:t>
            </a:r>
            <a:r>
              <a:rPr b="0" lang="fr-FR" sz="28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Sanfo</a:t>
            </a:r>
            <a:r>
              <a:rPr b="0" i="1" lang="fr-FR" sz="28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 et al., </a:t>
            </a:r>
            <a:r>
              <a:rPr b="0" lang="fr-FR" sz="28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2004</a:t>
            </a:r>
            <a:r>
              <a:rPr b="0" i="1" lang="fr-FR" sz="2800" spc="-1" strike="noStrike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)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fr-FR" sz="2800" spc="-1" strike="noStrike">
                <a:solidFill>
                  <a:schemeClr val="dk1"/>
                </a:solidFill>
                <a:latin typeface="Times New Roman"/>
              </a:rPr>
              <a:t>Alimentation :insectes, de graines et des déchets de cuisine.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Image 3" descr=""/>
          <p:cNvPicPr/>
          <p:nvPr/>
        </p:nvPicPr>
        <p:blipFill>
          <a:blip r:embed="rId1"/>
          <a:stretch/>
        </p:blipFill>
        <p:spPr>
          <a:xfrm>
            <a:off x="6357960" y="1285920"/>
            <a:ext cx="2642400" cy="21531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58625</TotalTime>
  <Application>LibreOffice/24.2.7.2$Linux_X86_64 LibreOffice_project/420$Build-2</Application>
  <AppVersion>15.0000</AppVersion>
  <Words>1184</Words>
  <Paragraphs>191</Paragraphs>
  <Company>Toshiba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2013-11-30T11:21:24Z</dcterms:created>
  <dc:creator>TOSHIBA</dc:creator>
  <dc:description/>
  <dc:language>fr-FR</dc:language>
  <cp:lastModifiedBy/>
  <dcterms:modified xsi:type="dcterms:W3CDTF">2025-11-11T21:59:17Z</dcterms:modified>
  <cp:revision>924</cp:revision>
  <dc:subject/>
  <dc:title>Technique de conduite des élevage de pintades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Affichage à l'écran (4:3)</vt:lpwstr>
  </property>
  <property fmtid="{D5CDD505-2E9C-101B-9397-08002B2CF9AE}" pid="4" name="Slides">
    <vt:i4>26</vt:i4>
  </property>
</Properties>
</file>